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99FF66"/>
    <a:srgbClr val="3333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2A59-09BC-4CFB-8660-22DC362C3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B12C1-1BE4-4417-BFFD-97ADF5014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71874-CAA4-4E9E-AB5F-DA8B50492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972FE-5489-4688-82C2-C2AF58393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E1E06-B6DF-4E88-BDB0-50B756ED2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210F-FAB9-4FB1-89D6-407F41E0F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8450-6348-49EE-9146-EC9CA5224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094CD-9E81-4571-B8A6-C1ACC805C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A1715-1987-4F9B-8D27-DD6E35E8A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62BD8-E558-4BA7-8022-A134728B6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8C475-11BC-4D2D-ADF2-41E3945DC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ED258-9320-4F6C-86B1-DB20E7B67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96A4346-30F1-476B-BA23-2873B54AA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25" r:id="rId4"/>
    <p:sldLayoutId id="2147483731" r:id="rId5"/>
    <p:sldLayoutId id="2147483726" r:id="rId6"/>
    <p:sldLayoutId id="2147483732" r:id="rId7"/>
    <p:sldLayoutId id="2147483733" r:id="rId8"/>
    <p:sldLayoutId id="2147483734" r:id="rId9"/>
    <p:sldLayoutId id="2147483727" r:id="rId10"/>
    <p:sldLayoutId id="2147483735" r:id="rId11"/>
    <p:sldLayoutId id="214748373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endParaRPr lang="en-US" sz="2400" b="1" u="sng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14400" y="11430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 các số đo khối lượng dưới dạng số thập phân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219200" y="3048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tấn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676400" y="30480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tạ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819400" y="30321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yến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505200" y="30162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kg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191000" y="3019425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hg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029200" y="3022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dag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943600" y="2971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g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762000" y="19812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Bảng đơn vị đo khối lượng</a:t>
            </a:r>
          </a:p>
        </p:txBody>
      </p:sp>
      <p:sp>
        <p:nvSpPr>
          <p:cNvPr id="4108" name="AutoShape 12"/>
          <p:cNvSpPr>
            <a:spLocks/>
          </p:cNvSpPr>
          <p:nvPr/>
        </p:nvSpPr>
        <p:spPr bwMode="auto">
          <a:xfrm rot="-5400000">
            <a:off x="2263775" y="2765425"/>
            <a:ext cx="349250" cy="1981200"/>
          </a:xfrm>
          <a:prstGeom prst="leftBrace">
            <a:avLst>
              <a:gd name="adj1" fmla="val 4727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AutoShape 13"/>
          <p:cNvSpPr>
            <a:spLocks/>
          </p:cNvSpPr>
          <p:nvPr/>
        </p:nvSpPr>
        <p:spPr bwMode="auto">
          <a:xfrm rot="-5400000">
            <a:off x="5372100" y="2628900"/>
            <a:ext cx="381000" cy="2133600"/>
          </a:xfrm>
          <a:prstGeom prst="leftBrace">
            <a:avLst>
              <a:gd name="adj1" fmla="val 4666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295400" y="4114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FF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Lớn hơn kg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4419600" y="4038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b="1">
                <a:solidFill>
                  <a:srgbClr val="FF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Nhỏ hơn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6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3" dur="50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3" dur="500" autoRev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4" dur="500" autoRev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500" autoRev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7" dur="500" autoRev="1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autoRev="1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autoRev="1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0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1" dur="50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2" dur="50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50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5" dur="500" autoRev="1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autoRev="1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7" dur="500" autoRev="1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0" grpId="1"/>
      <p:bldP spid="4101" grpId="0"/>
      <p:bldP spid="4101" grpId="1"/>
      <p:bldP spid="4102" grpId="0"/>
      <p:bldP spid="4103" grpId="0"/>
      <p:bldP spid="4103" grpId="1"/>
      <p:bldP spid="4103" grpId="2"/>
      <p:bldP spid="4104" grpId="0"/>
      <p:bldP spid="4105" grpId="0"/>
      <p:bldP spid="4106" grpId="0"/>
      <p:bldP spid="4106" grpId="1"/>
      <p:bldP spid="4107" grpId="0"/>
      <p:bldP spid="4108" grpId="0" animBg="1"/>
      <p:bldP spid="4109" grpId="0" animBg="1"/>
      <p:bldP spid="4110" grpId="0"/>
      <p:bldP spid="41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/>
            </a:r>
            <a:b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endParaRPr lang="en-US" sz="2000" b="1" u="sng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đo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khối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lượng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dưới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dạng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thập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phân</a:t>
            </a:r>
            <a:endParaRPr lang="en-US" sz="2000" b="1" dirty="0">
              <a:solidFill>
                <a:srgbClr val="FF9417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81000" y="1616075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0" lvl="1" indent="-2971800"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Bài 3</a:t>
            </a:r>
            <a:r>
              <a:rPr lang="en-US" sz="2000">
                <a:solidFill>
                  <a:schemeClr val="tx2"/>
                </a:solidFill>
              </a:rPr>
              <a:t>: Trong vườn thú có                   .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565525" y="1628775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6 con sư tử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505575" y="163195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mỗi ngày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00050" y="19939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một con ăn hết 9 kg thịt .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162425" y="1965325"/>
            <a:ext cx="342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cần bao nhiêu tấn thịt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603375" y="2378075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trong 30 ngày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01675" y="236537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086100" lvl="1" indent="-2971800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sư tử  đó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362575" y="163195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086100" lvl="1" indent="-2971800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Trung bình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971925" y="1965325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086100" lvl="1" indent="-2971800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Hỏi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6432550" y="2378075"/>
            <a:ext cx="381000" cy="0"/>
          </a:xfrm>
          <a:prstGeom prst="line">
            <a:avLst/>
          </a:prstGeom>
          <a:noFill/>
          <a:ln w="28575">
            <a:solidFill>
              <a:srgbClr val="6EF1F8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858000" y="19812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để nuôi số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352800" y="2362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3657600" y="27432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Bài giải</a:t>
            </a:r>
            <a:r>
              <a:rPr lang="en-US" sz="20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4572000" y="3429000"/>
            <a:ext cx="0" cy="304800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-457200" y="3854450"/>
            <a:ext cx="548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Lượng thịt 1 con sư tử ăn trong 30 ngày là :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28600" y="4311650"/>
            <a:ext cx="29718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9 x 30 = 270 (kg)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152400" y="514985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270 x 6 = 1620 (kg)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381000" y="6019800"/>
            <a:ext cx="28194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Đáp số</a:t>
            </a:r>
            <a:r>
              <a:rPr lang="en-US" sz="2000">
                <a:solidFill>
                  <a:schemeClr val="tx2"/>
                </a:solidFill>
              </a:rPr>
              <a:t> : 1,62 tấn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-381000" y="32766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Cách 1</a:t>
            </a:r>
            <a:r>
              <a:rPr lang="en-US" sz="20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572000" y="32766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Cách 2</a:t>
            </a:r>
            <a:r>
              <a:rPr lang="en-US" sz="20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143375" y="3886200"/>
            <a:ext cx="548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Lượng  thịt 6 con sư tử ăn trong 1 ngày là: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4095750" y="4724400"/>
            <a:ext cx="548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Lượng thịt 6 con sư tử ăn trong 30 ngày là: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5029200" y="4343400"/>
            <a:ext cx="29718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9 x 6 = 54 (kg)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4953000" y="5181600"/>
            <a:ext cx="2819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54 x 30 = 1620 (kg)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5029200" y="5988050"/>
            <a:ext cx="28194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Đáp số</a:t>
            </a:r>
            <a:r>
              <a:rPr lang="en-US" sz="2000">
                <a:solidFill>
                  <a:schemeClr val="tx2"/>
                </a:solidFill>
              </a:rPr>
              <a:t> : 1,62 tấn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-457200" y="4724400"/>
            <a:ext cx="548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Lượng thịt 6 con sư tử ăn trong 30 ngày  là: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152400" y="563880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1620 kg = 1,62 tấn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4908550" y="558165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1620 kg = 1,62 tấn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92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72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88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64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28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760"/>
                            </p:stCondLst>
                            <p:childTnLst>
                              <p:par>
                                <p:cTn id="6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3" dur="50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autoRev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7" dur="500" autoRev="1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autoRev="1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autoRev="1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1" dur="500" autoRev="1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autoRev="1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" dur="500" autoRev="1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7" dur="500" autoRev="1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autoRev="1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9" dur="500" autoRev="1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1" dur="500" autoRev="1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autoRev="1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autoRev="1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5" dur="500" autoRev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autoRev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7" dur="500" autoRev="1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9" dur="500" autoRev="1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" dur="500" autoRev="1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1" dur="500" autoRev="1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1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640"/>
                            </p:stCondLst>
                            <p:childTnLst>
                              <p:par>
                                <p:cTn id="1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2160"/>
                            </p:stCondLst>
                            <p:childTnLst>
                              <p:par>
                                <p:cTn id="13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520"/>
                            </p:stCondLst>
                            <p:childTnLst>
                              <p:par>
                                <p:cTn id="1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4120"/>
                            </p:stCondLst>
                            <p:childTnLst>
                              <p:par>
                                <p:cTn id="1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80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80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80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4720"/>
                            </p:stCondLst>
                            <p:childTnLst>
                              <p:par>
                                <p:cTn id="1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6" dur="80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7" dur="80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80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1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2" dur="80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3" dur="80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80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80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80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80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2040"/>
                            </p:stCondLst>
                            <p:childTnLst>
                              <p:par>
                                <p:cTn id="18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4" dur="80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5" dur="80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80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8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0" dur="80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1" dur="80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80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6" dur="80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7" dur="80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80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20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2" dur="80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3" dur="80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80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6" grpId="1"/>
      <p:bldP spid="13317" grpId="0"/>
      <p:bldP spid="13317" grpId="1"/>
      <p:bldP spid="13318" grpId="0"/>
      <p:bldP spid="13318" grpId="1"/>
      <p:bldP spid="13319" grpId="0"/>
      <p:bldP spid="13319" grpId="1"/>
      <p:bldP spid="13320" grpId="0"/>
      <p:bldP spid="13320" grpId="1"/>
      <p:bldP spid="13321" grpId="0"/>
      <p:bldP spid="13321" grpId="1"/>
      <p:bldP spid="13322" grpId="0"/>
      <p:bldP spid="13323" grpId="0"/>
      <p:bldP spid="13324" grpId="0" animBg="1"/>
      <p:bldP spid="13325" grpId="0"/>
      <p:bldP spid="13325" grpId="1"/>
      <p:bldP spid="13326" grpId="0"/>
      <p:bldP spid="13327" grpId="0"/>
      <p:bldP spid="13328" grpId="0" animBg="1"/>
      <p:bldP spid="13329" grpId="0"/>
      <p:bldP spid="13330" grpId="0"/>
      <p:bldP spid="13331" grpId="0"/>
      <p:bldP spid="13332" grpId="0"/>
      <p:bldP spid="13333" grpId="0"/>
      <p:bldP spid="13334" grpId="0"/>
      <p:bldP spid="13335" grpId="0"/>
      <p:bldP spid="13336" grpId="0"/>
      <p:bldP spid="13337" grpId="0"/>
      <p:bldP spid="13338" grpId="0"/>
      <p:bldP spid="13339" grpId="0"/>
      <p:bldP spid="13340" grpId="0"/>
      <p:bldP spid="13341" grpId="0"/>
      <p:bldP spid="133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endParaRPr lang="en-US" sz="2000" b="1" u="sng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đo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khối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lượng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dưới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dạng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thập</a:t>
            </a:r>
            <a:r>
              <a:rPr lang="en-US" sz="2000" b="1" dirty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phân</a:t>
            </a:r>
            <a:endParaRPr lang="en-US" sz="2000" b="1" dirty="0">
              <a:solidFill>
                <a:srgbClr val="FF33C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304800" y="1600200"/>
            <a:ext cx="4267200" cy="1524000"/>
          </a:xfrm>
          <a:prstGeom prst="irregularSeal2">
            <a:avLst/>
          </a:prstGeom>
          <a:solidFill>
            <a:srgbClr val="6EF1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 i="1">
                <a:solidFill>
                  <a:srgbClr val="FF3300"/>
                </a:solidFill>
              </a:rPr>
              <a:t>Trò chơi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886200" y="1905000"/>
            <a:ext cx="4572000" cy="1905000"/>
          </a:xfrm>
          <a:prstGeom prst="star24">
            <a:avLst>
              <a:gd name="adj" fmla="val 375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chemeClr val="folHlink"/>
                </a:solidFill>
              </a:rPr>
              <a:t>Hãy chọn số đúng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28600" y="3673475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3 tấn 8 kg</a:t>
            </a:r>
            <a:r>
              <a:rPr lang="en-US" sz="2000"/>
              <a:t>  </a:t>
            </a: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/>
              <a:t>    	</a:t>
            </a:r>
            <a:endParaRPr lang="en-US" sz="16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28600" y="4359275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A. 3,800	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676400" y="43434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B. 3,080	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225800" y="43434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C. 3,008	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905000" y="36576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3,008</a:t>
            </a:r>
            <a:endParaRPr lang="en-US" sz="1600">
              <a:solidFill>
                <a:srgbClr val="FF3300"/>
              </a:solidFill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133600" y="36576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/>
              <a:t>…</a:t>
            </a:r>
            <a:endParaRPr lang="en-US" sz="1600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895600" y="366077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	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81000" y="48768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90 kg  =     	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81000" y="55626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A. 0,9	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828800" y="5546725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B. 0,090	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378200" y="5546725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C. 0,009	</a:t>
            </a: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1600200" y="4829175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0,9</a:t>
            </a:r>
            <a:endParaRPr lang="en-US" sz="1600">
              <a:solidFill>
                <a:srgbClr val="FF3300"/>
              </a:solidFill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1666875" y="4848225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/>
              <a:t>…</a:t>
            </a:r>
            <a:endParaRPr lang="en-US" sz="1600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362200" y="481647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tạ</a:t>
            </a:r>
            <a:endParaRPr lang="en-US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2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240"/>
                            </p:stCondLst>
                            <p:childTnLst>
                              <p:par>
                                <p:cTn id="4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5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0833 -0.00231 L -0.44583 -1.11111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416 4.07407E-6 L -0.16111 -0.0023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6111 3.7037E-6 L -0.15695 -0.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5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6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3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3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53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3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740"/>
                            </p:stCondLst>
                            <p:childTnLst>
                              <p:par>
                                <p:cTn id="1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820"/>
                            </p:stCondLst>
                            <p:childTnLst>
                              <p:par>
                                <p:cTn id="1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940"/>
                            </p:stCondLst>
                            <p:childTnLst>
                              <p:par>
                                <p:cTn id="1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180"/>
                            </p:stCondLst>
                            <p:childTnLst>
                              <p:par>
                                <p:cTn id="1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8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8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80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0.00509 L 0.1125 0.00509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112E-17 -1.11111E-6 L 0.77917 0.00232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44444E-6 2.59259E-6 L 0.65139 0.00231 " pathEditMode="relative" rAng="0" ptsTypes="AA">
                                      <p:cBhvr>
                                        <p:cTn id="156" dur="2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8" presetClass="exit" presetSubtype="16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62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5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1125 0.00509 L 0.1125 -0.11111 " pathEditMode="relative" rAng="0" ptsTypes="AA">
                                      <p:cBhvr>
                                        <p:cTn id="166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8" presetID="53" presetClass="exit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/>
      <p:bldP spid="14342" grpId="0"/>
      <p:bldP spid="14343" grpId="0"/>
      <p:bldP spid="14344" grpId="0"/>
      <p:bldP spid="14346" grpId="0"/>
      <p:bldP spid="14347" grpId="0"/>
      <p:bldP spid="14348" grpId="0"/>
      <p:bldP spid="14349" grpId="0"/>
      <p:bldP spid="14349" grpId="1"/>
      <p:bldP spid="14349" grpId="2"/>
      <p:bldP spid="14349" grpId="3"/>
      <p:bldP spid="14350" grpId="0"/>
      <p:bldP spid="14350" grpId="1"/>
      <p:bldP spid="14351" grpId="0"/>
      <p:bldP spid="14351" grpId="1"/>
      <p:bldP spid="14351" grpId="2"/>
      <p:bldP spid="14352" grpId="0"/>
      <p:bldP spid="14353" grpId="0"/>
      <p:bldP spid="14353" grpId="1"/>
      <p:bldP spid="143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429000" y="300037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5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800" y="29718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Cách làm : 5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3962400" y="2743200"/>
            <a:ext cx="968375" cy="857250"/>
            <a:chOff x="3504" y="3216"/>
            <a:chExt cx="610" cy="540"/>
          </a:xfrm>
        </p:grpSpPr>
        <p:sp>
          <p:nvSpPr>
            <p:cNvPr id="22560" name="Text Box 5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132</a:t>
              </a:r>
            </a:p>
          </p:txBody>
        </p:sp>
        <p:sp>
          <p:nvSpPr>
            <p:cNvPr id="22561" name="Text Box 6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22562" name="Line 7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5257800" y="2971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5, 132</a:t>
            </a:r>
          </a:p>
        </p:txBody>
      </p:sp>
      <p:sp>
        <p:nvSpPr>
          <p:cNvPr id="22534" name="Text Box 9"/>
          <p:cNvSpPr txBox="1">
            <a:spLocks noChangeArrowheads="1"/>
          </p:cNvSpPr>
          <p:nvPr/>
        </p:nvSpPr>
        <p:spPr bwMode="auto">
          <a:xfrm>
            <a:off x="5715000" y="28956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          </a:t>
            </a:r>
          </a:p>
        </p:txBody>
      </p:sp>
      <p:sp>
        <p:nvSpPr>
          <p:cNvPr id="22535" name="Text Box 10"/>
          <p:cNvSpPr txBox="1">
            <a:spLocks noChangeArrowheads="1"/>
          </p:cNvSpPr>
          <p:nvPr/>
        </p:nvSpPr>
        <p:spPr bwMode="auto">
          <a:xfrm>
            <a:off x="1981200" y="29718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6461125" y="294322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        </a:t>
            </a:r>
          </a:p>
        </p:txBody>
      </p:sp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4711700" y="292735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        </a:t>
            </a:r>
          </a:p>
        </p:txBody>
      </p:sp>
      <p:sp>
        <p:nvSpPr>
          <p:cNvPr id="22538" name="Text Box 13"/>
          <p:cNvSpPr txBox="1">
            <a:spLocks noChangeArrowheads="1"/>
          </p:cNvSpPr>
          <p:nvPr/>
        </p:nvSpPr>
        <p:spPr bwMode="auto">
          <a:xfrm>
            <a:off x="2514600" y="2971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132 kg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2286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r>
              <a:rPr 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/>
            </a:r>
            <a:br>
              <a:rPr 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endParaRPr lang="en-US" sz="1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11430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 các số đo khối lượng dưới dạng số thập phân</a:t>
            </a:r>
          </a:p>
        </p:txBody>
      </p:sp>
      <p:sp>
        <p:nvSpPr>
          <p:cNvPr id="22541" name="Text Box 16"/>
          <p:cNvSpPr txBox="1">
            <a:spLocks noChangeArrowheads="1"/>
          </p:cNvSpPr>
          <p:nvPr/>
        </p:nvSpPr>
        <p:spPr bwMode="auto">
          <a:xfrm>
            <a:off x="381000" y="17526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Ví dụ 1</a:t>
            </a:r>
            <a:r>
              <a:rPr lang="en-US" sz="20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22542" name="Text Box 17"/>
          <p:cNvSpPr txBox="1">
            <a:spLocks noChangeArrowheads="1"/>
          </p:cNvSpPr>
          <p:nvPr/>
        </p:nvSpPr>
        <p:spPr bwMode="auto">
          <a:xfrm>
            <a:off x="1676400" y="17526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Viết số đo thập phân thích hợp vào chỗ chấm:</a:t>
            </a:r>
          </a:p>
        </p:txBody>
      </p:sp>
      <p:sp>
        <p:nvSpPr>
          <p:cNvPr id="22543" name="Text Box 18"/>
          <p:cNvSpPr txBox="1">
            <a:spLocks noChangeArrowheads="1"/>
          </p:cNvSpPr>
          <p:nvPr/>
        </p:nvSpPr>
        <p:spPr bwMode="auto">
          <a:xfrm>
            <a:off x="1905000" y="2286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5       </a:t>
            </a:r>
          </a:p>
        </p:txBody>
      </p:sp>
      <p:sp>
        <p:nvSpPr>
          <p:cNvPr id="22544" name="Text Box 19"/>
          <p:cNvSpPr txBox="1">
            <a:spLocks noChangeArrowheads="1"/>
          </p:cNvSpPr>
          <p:nvPr/>
        </p:nvSpPr>
        <p:spPr bwMode="auto">
          <a:xfrm>
            <a:off x="5638800" y="486251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22545" name="Text Box 20"/>
          <p:cNvSpPr txBox="1">
            <a:spLocks noChangeArrowheads="1"/>
          </p:cNvSpPr>
          <p:nvPr/>
        </p:nvSpPr>
        <p:spPr bwMode="auto">
          <a:xfrm>
            <a:off x="519113" y="3657600"/>
            <a:ext cx="556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Vậy         : 5 tấn 132 kg = </a:t>
            </a:r>
            <a:r>
              <a:rPr lang="en-US" sz="2000">
                <a:solidFill>
                  <a:schemeClr val="folHlink"/>
                </a:solidFill>
              </a:rPr>
              <a:t>5 , 132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22546" name="Text Box 21"/>
          <p:cNvSpPr txBox="1">
            <a:spLocks noChangeArrowheads="1"/>
          </p:cNvSpPr>
          <p:nvPr/>
        </p:nvSpPr>
        <p:spPr bwMode="auto">
          <a:xfrm>
            <a:off x="533400" y="43434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Ví dụ 2</a:t>
            </a:r>
            <a:r>
              <a:rPr lang="en-US" sz="20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22547" name="Text Box 22"/>
          <p:cNvSpPr txBox="1">
            <a:spLocks noChangeArrowheads="1"/>
          </p:cNvSpPr>
          <p:nvPr/>
        </p:nvSpPr>
        <p:spPr bwMode="auto">
          <a:xfrm>
            <a:off x="3581400" y="559117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5</a:t>
            </a:r>
          </a:p>
        </p:txBody>
      </p:sp>
      <p:sp>
        <p:nvSpPr>
          <p:cNvPr id="22548" name="Text Box 23"/>
          <p:cNvSpPr txBox="1">
            <a:spLocks noChangeArrowheads="1"/>
          </p:cNvSpPr>
          <p:nvPr/>
        </p:nvSpPr>
        <p:spPr bwMode="auto">
          <a:xfrm>
            <a:off x="1828800" y="43434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Viết số đo thập phân thích hợp vào chỗ chấm:</a:t>
            </a:r>
          </a:p>
        </p:txBody>
      </p:sp>
      <p:sp>
        <p:nvSpPr>
          <p:cNvPr id="22549" name="Text Box 24"/>
          <p:cNvSpPr txBox="1">
            <a:spLocks noChangeArrowheads="1"/>
          </p:cNvSpPr>
          <p:nvPr/>
        </p:nvSpPr>
        <p:spPr bwMode="auto">
          <a:xfrm>
            <a:off x="2667000" y="48768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5 tấn 32 kg = . . . tấn</a:t>
            </a:r>
          </a:p>
        </p:txBody>
      </p:sp>
      <p:sp>
        <p:nvSpPr>
          <p:cNvPr id="22550" name="Text Box 25"/>
          <p:cNvSpPr txBox="1">
            <a:spLocks noChangeArrowheads="1"/>
          </p:cNvSpPr>
          <p:nvPr/>
        </p:nvSpPr>
        <p:spPr bwMode="auto">
          <a:xfrm>
            <a:off x="609600" y="5562600"/>
            <a:ext cx="739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Cách làm : 5 tấn 32 kg</a:t>
            </a:r>
          </a:p>
        </p:txBody>
      </p:sp>
      <p:grpSp>
        <p:nvGrpSpPr>
          <p:cNvPr id="22551" name="Group 26"/>
          <p:cNvGrpSpPr>
            <a:grpSpLocks/>
          </p:cNvGrpSpPr>
          <p:nvPr/>
        </p:nvGrpSpPr>
        <p:grpSpPr bwMode="auto">
          <a:xfrm>
            <a:off x="4038600" y="5334000"/>
            <a:ext cx="968375" cy="857250"/>
            <a:chOff x="3504" y="3216"/>
            <a:chExt cx="610" cy="540"/>
          </a:xfrm>
        </p:grpSpPr>
        <p:sp>
          <p:nvSpPr>
            <p:cNvPr id="22557" name="Text Box 27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32</a:t>
              </a:r>
            </a:p>
          </p:txBody>
        </p:sp>
        <p:sp>
          <p:nvSpPr>
            <p:cNvPr id="22558" name="Text Box 28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22559" name="Line 29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2" name="Text Box 30"/>
          <p:cNvSpPr txBox="1">
            <a:spLocks noChangeArrowheads="1"/>
          </p:cNvSpPr>
          <p:nvPr/>
        </p:nvSpPr>
        <p:spPr bwMode="auto">
          <a:xfrm>
            <a:off x="5410200" y="55626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5, 032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22553" name="Text Box 31"/>
          <p:cNvSpPr txBox="1">
            <a:spLocks noChangeArrowheads="1"/>
          </p:cNvSpPr>
          <p:nvPr/>
        </p:nvSpPr>
        <p:spPr bwMode="auto">
          <a:xfrm>
            <a:off x="4114800" y="55626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tấn</a:t>
            </a:r>
          </a:p>
        </p:txBody>
      </p:sp>
      <p:sp>
        <p:nvSpPr>
          <p:cNvPr id="22554" name="Text Box 32"/>
          <p:cNvSpPr txBox="1">
            <a:spLocks noChangeArrowheads="1"/>
          </p:cNvSpPr>
          <p:nvPr/>
        </p:nvSpPr>
        <p:spPr bwMode="auto">
          <a:xfrm>
            <a:off x="2120900" y="2270125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22555" name="Text Box 33"/>
          <p:cNvSpPr txBox="1">
            <a:spLocks noChangeArrowheads="1"/>
          </p:cNvSpPr>
          <p:nvPr/>
        </p:nvSpPr>
        <p:spPr bwMode="auto">
          <a:xfrm>
            <a:off x="4127500" y="2270125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22556" name="Text Box 34"/>
          <p:cNvSpPr txBox="1">
            <a:spLocks noChangeArrowheads="1"/>
          </p:cNvSpPr>
          <p:nvPr/>
        </p:nvSpPr>
        <p:spPr bwMode="auto">
          <a:xfrm>
            <a:off x="2514600" y="22733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132 kg =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29000" y="300037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5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29718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Cách làm : 5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62400" y="2743200"/>
            <a:ext cx="968375" cy="857250"/>
            <a:chOff x="3504" y="3216"/>
            <a:chExt cx="610" cy="540"/>
          </a:xfrm>
        </p:grpSpPr>
        <p:sp>
          <p:nvSpPr>
            <p:cNvPr id="12320" name="Text Box 5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132</a:t>
              </a:r>
            </a:p>
          </p:txBody>
        </p:sp>
        <p:sp>
          <p:nvSpPr>
            <p:cNvPr id="12321" name="Text Box 6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2322" name="Line 7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257800" y="2971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5, 132</a:t>
            </a:r>
          </a:p>
        </p:txBody>
      </p:sp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5715000" y="28956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          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981200" y="29718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461125" y="294322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        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711700" y="292735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        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2514600" y="2971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132 kg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2286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r>
              <a:rPr 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/>
            </a:r>
            <a:br>
              <a:rPr 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endParaRPr lang="en-US" sz="1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1430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 các số đo khối lượng dưới dạng số thập phân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81000" y="17526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Ví dụ 1</a:t>
            </a:r>
            <a:r>
              <a:rPr lang="en-US" sz="20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676400" y="17526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Viết số đo thập phân thích hợp vào chỗ chấm: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905000" y="2286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5       </a:t>
            </a:r>
          </a:p>
        </p:txBody>
      </p:sp>
      <p:sp>
        <p:nvSpPr>
          <p:cNvPr id="12304" name="Text Box 19"/>
          <p:cNvSpPr txBox="1">
            <a:spLocks noChangeArrowheads="1"/>
          </p:cNvSpPr>
          <p:nvPr/>
        </p:nvSpPr>
        <p:spPr bwMode="auto">
          <a:xfrm>
            <a:off x="5638800" y="486251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519113" y="3657600"/>
            <a:ext cx="556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Vậy         : 5 tấn 132 kg = </a:t>
            </a:r>
            <a:r>
              <a:rPr lang="en-US" sz="2000">
                <a:solidFill>
                  <a:schemeClr val="folHlink"/>
                </a:solidFill>
              </a:rPr>
              <a:t>5 , 132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533400" y="43434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Ví dụ 2</a:t>
            </a:r>
            <a:r>
              <a:rPr lang="en-US" sz="20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581400" y="559117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5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1828800" y="43434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Viết số đo thập phân thích hợp vào chỗ chấm: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2667000" y="48768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5 tấn 32 kg = . . . tấn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09600" y="5562600"/>
            <a:ext cx="739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Cách làm : 5 tấn 32 kg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038600" y="5334000"/>
            <a:ext cx="968375" cy="857250"/>
            <a:chOff x="3504" y="3216"/>
            <a:chExt cx="610" cy="540"/>
          </a:xfrm>
        </p:grpSpPr>
        <p:sp>
          <p:nvSpPr>
            <p:cNvPr id="12317" name="Text Box 27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32</a:t>
              </a:r>
            </a:p>
          </p:txBody>
        </p:sp>
        <p:sp>
          <p:nvSpPr>
            <p:cNvPr id="12318" name="Text Box 28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2319" name="Line 29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5410200" y="55626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5, 032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4114800" y="55626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tấn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2120900" y="2270125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4127500" y="2270125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2514600" y="22733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132 kg =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36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autoRev="1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autoRev="1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autoRev="1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5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6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70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40"/>
                            </p:stCondLst>
                            <p:childTnLst>
                              <p:par>
                                <p:cTn id="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160"/>
                            </p:stCondLst>
                            <p:childTnLst>
                              <p:par>
                                <p:cTn id="8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160"/>
                            </p:stCondLst>
                            <p:childTnLst>
                              <p:par>
                                <p:cTn id="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320"/>
                            </p:stCondLst>
                            <p:childTnLst>
                              <p:par>
                                <p:cTn id="9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70"/>
                            </p:stCondLst>
                            <p:childTnLst>
                              <p:par>
                                <p:cTn id="9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6" dur="1000" tmFilter="0, 0; .2, .5; .8, .5; 1, 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500" autoRev="1" fill="hold"/>
                                        <p:tgtEl>
                                          <p:spTgt spid="51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9" dur="1000" tmFilter="0, 0; .2, .5; .8, .5; 1, 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500" autoRev="1" fill="hold"/>
                                        <p:tgtEl>
                                          <p:spTgt spid="51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2" dur="1000" tmFilter="0, 0; .2, .5; .8, .5; 1, 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500" autoRev="1" fill="hold"/>
                                        <p:tgtEl>
                                          <p:spTgt spid="51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0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6" dur="500" autoRev="1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500" autoRev="1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8" dur="500" autoRev="1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0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0" dur="500" autoRev="1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500" autoRev="1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autoRev="1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0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4" dur="250" autoRev="1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5" dur="250" autoRev="1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250" autoRev="1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14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4" dur="8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5" dur="8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8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14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0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1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8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8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8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16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10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680"/>
                            </p:stCondLst>
                            <p:childTnLst>
                              <p:par>
                                <p:cTn id="16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2680"/>
                            </p:stCondLst>
                            <p:childTnLst>
                              <p:par>
                                <p:cTn id="16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1" dur="1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3680"/>
                            </p:stCondLst>
                            <p:childTnLst>
                              <p:par>
                                <p:cTn id="17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500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500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500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8" grpId="0"/>
      <p:bldP spid="5130" grpId="0"/>
      <p:bldP spid="5130" grpId="1"/>
      <p:bldP spid="5130" grpId="2"/>
      <p:bldP spid="5131" grpId="0"/>
      <p:bldP spid="5131" grpId="1"/>
      <p:bldP spid="5131" grpId="2"/>
      <p:bldP spid="5132" grpId="0"/>
      <p:bldP spid="5132" grpId="1"/>
      <p:bldP spid="5132" grpId="2"/>
      <p:bldP spid="5133" grpId="0"/>
      <p:bldP spid="5133" grpId="1"/>
      <p:bldP spid="5136" grpId="0"/>
      <p:bldP spid="5137" grpId="0"/>
      <p:bldP spid="5138" grpId="0"/>
      <p:bldP spid="5152" grpId="0"/>
      <p:bldP spid="5152" grpId="1"/>
      <p:bldP spid="5153" grpId="0"/>
      <p:bldP spid="5153" grpId="1"/>
      <p:bldP spid="5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endParaRPr lang="en-US" sz="2000" b="1" u="sng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14400" y="1143000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 các số đo khối lượng dưới dạng số thập phân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638800" y="2424113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18288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u="sng">
                <a:solidFill>
                  <a:schemeClr val="tx2"/>
                </a:solidFill>
              </a:rPr>
              <a:t>Ví dụ 2</a:t>
            </a:r>
            <a:r>
              <a:rPr lang="en-US" sz="28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667000" y="342900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= 5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466850" y="1831975"/>
            <a:ext cx="7772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Viết số đo thập phân thích hợp vào chỗ chấm: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676400" y="2514600"/>
            <a:ext cx="426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5 tấn 32 kg = . . . tấn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33400" y="3382963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5 tấn 32 kg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352800" y="3733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657850" y="3384550"/>
            <a:ext cx="2009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          tấn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105400" y="3400425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= </a:t>
            </a:r>
            <a:r>
              <a:rPr lang="en-US" sz="2800"/>
              <a:t>5, </a:t>
            </a:r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613150" y="315595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32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3819525" y="3733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114800" y="37274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0 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3562350" y="3733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788025" y="3400425"/>
            <a:ext cx="30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0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6035675" y="339725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3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4495800" y="3352800"/>
            <a:ext cx="91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3581400" y="3733800"/>
            <a:ext cx="8382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6330950" y="33797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2</a:t>
            </a:r>
          </a:p>
        </p:txBody>
      </p:sp>
      <p:sp>
        <p:nvSpPr>
          <p:cNvPr id="6166" name="AutoShape 22"/>
          <p:cNvSpPr>
            <a:spLocks/>
          </p:cNvSpPr>
          <p:nvPr/>
        </p:nvSpPr>
        <p:spPr bwMode="auto">
          <a:xfrm rot="-5400000">
            <a:off x="3867150" y="4095750"/>
            <a:ext cx="304800" cy="647700"/>
          </a:xfrm>
          <a:prstGeom prst="leftBrace">
            <a:avLst>
              <a:gd name="adj1" fmla="val 17708"/>
              <a:gd name="adj2" fmla="val 4975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167" name="AutoShape 23"/>
          <p:cNvSpPr>
            <a:spLocks/>
          </p:cNvSpPr>
          <p:nvPr/>
        </p:nvSpPr>
        <p:spPr bwMode="auto">
          <a:xfrm rot="-5400000">
            <a:off x="6115050" y="3790950"/>
            <a:ext cx="304800" cy="647700"/>
          </a:xfrm>
          <a:prstGeom prst="leftBrace">
            <a:avLst>
              <a:gd name="adj1" fmla="val 17708"/>
              <a:gd name="adj2" fmla="val 4975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168" name="AutoShape 24"/>
          <p:cNvSpPr>
            <a:spLocks noChangeArrowheads="1"/>
          </p:cNvSpPr>
          <p:nvPr/>
        </p:nvSpPr>
        <p:spPr bwMode="auto">
          <a:xfrm rot="-5949964">
            <a:off x="5067300" y="3467100"/>
            <a:ext cx="609600" cy="2514600"/>
          </a:xfrm>
          <a:prstGeom prst="curvedRightArrow">
            <a:avLst>
              <a:gd name="adj1" fmla="val 44974"/>
              <a:gd name="adj2" fmla="val 127474"/>
              <a:gd name="adj3" fmla="val 33579"/>
            </a:avLst>
          </a:prstGeom>
          <a:solidFill>
            <a:srgbClr val="6EF1F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61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1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autoRev="1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autoRev="1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autoRev="1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autoRev="1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0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autoRev="1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autoRev="1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autoRev="1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1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61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61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0" dur="500" autoRev="1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500" autoRev="1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autoRev="1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/>
      <p:bldP spid="6158" grpId="1"/>
      <p:bldP spid="6159" grpId="0"/>
      <p:bldP spid="6159" grpId="1"/>
      <p:bldP spid="6160" grpId="0"/>
      <p:bldP spid="6160" grpId="1"/>
      <p:bldP spid="6161" grpId="0"/>
      <p:bldP spid="6161" grpId="1"/>
      <p:bldP spid="6162" grpId="0"/>
      <p:bldP spid="6165" grpId="0"/>
      <p:bldP spid="6166" grpId="0" animBg="1"/>
      <p:bldP spid="6167" grpId="0" animBg="1"/>
      <p:bldP spid="61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429000" y="300037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5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04800" y="29718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Cách làm : 5</a:t>
            </a: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3962400" y="2743200"/>
            <a:ext cx="968375" cy="857250"/>
            <a:chOff x="3504" y="3216"/>
            <a:chExt cx="610" cy="540"/>
          </a:xfrm>
        </p:grpSpPr>
        <p:sp>
          <p:nvSpPr>
            <p:cNvPr id="14369" name="Text Box 5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132</a:t>
              </a:r>
            </a:p>
          </p:txBody>
        </p:sp>
        <p:sp>
          <p:nvSpPr>
            <p:cNvPr id="14370" name="Text Box 6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4371" name="Line 7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5257800" y="2971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5, 132</a:t>
            </a:r>
          </a:p>
        </p:txBody>
      </p: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5715000" y="28956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</a:t>
            </a:r>
          </a:p>
        </p:txBody>
      </p:sp>
      <p:sp>
        <p:nvSpPr>
          <p:cNvPr id="14343" name="Text Box 10"/>
          <p:cNvSpPr txBox="1">
            <a:spLocks noChangeArrowheads="1"/>
          </p:cNvSpPr>
          <p:nvPr/>
        </p:nvSpPr>
        <p:spPr bwMode="auto">
          <a:xfrm>
            <a:off x="1981200" y="29718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6461125" y="2943225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        </a:t>
            </a:r>
          </a:p>
        </p:txBody>
      </p:sp>
      <p:sp>
        <p:nvSpPr>
          <p:cNvPr id="14345" name="Text Box 12"/>
          <p:cNvSpPr txBox="1">
            <a:spLocks noChangeArrowheads="1"/>
          </p:cNvSpPr>
          <p:nvPr/>
        </p:nvSpPr>
        <p:spPr bwMode="auto">
          <a:xfrm>
            <a:off x="4711700" y="292735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        </a:t>
            </a:r>
          </a:p>
        </p:txBody>
      </p:sp>
      <p:sp>
        <p:nvSpPr>
          <p:cNvPr id="14346" name="Text Box 13"/>
          <p:cNvSpPr txBox="1">
            <a:spLocks noChangeArrowheads="1"/>
          </p:cNvSpPr>
          <p:nvPr/>
        </p:nvSpPr>
        <p:spPr bwMode="auto">
          <a:xfrm>
            <a:off x="2514600" y="29718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132 kg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2286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r>
              <a:rPr 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/>
            </a:r>
            <a:br>
              <a:rPr lang="en-US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endParaRPr lang="en-US" sz="16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11430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 các số đo khối lượng dưới dạng số thập phân</a:t>
            </a:r>
          </a:p>
        </p:txBody>
      </p:sp>
      <p:sp>
        <p:nvSpPr>
          <p:cNvPr id="14349" name="Text Box 16"/>
          <p:cNvSpPr txBox="1">
            <a:spLocks noChangeArrowheads="1"/>
          </p:cNvSpPr>
          <p:nvPr/>
        </p:nvSpPr>
        <p:spPr bwMode="auto">
          <a:xfrm>
            <a:off x="381000" y="17526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Ví dụ 1</a:t>
            </a:r>
            <a:r>
              <a:rPr lang="en-US" sz="20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14350" name="Text Box 17"/>
          <p:cNvSpPr txBox="1">
            <a:spLocks noChangeArrowheads="1"/>
          </p:cNvSpPr>
          <p:nvPr/>
        </p:nvSpPr>
        <p:spPr bwMode="auto">
          <a:xfrm>
            <a:off x="1676400" y="17526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Viết số đo thập phân thích hợp vào chỗ chấm:</a:t>
            </a:r>
          </a:p>
        </p:txBody>
      </p:sp>
      <p:sp>
        <p:nvSpPr>
          <p:cNvPr id="14351" name="Text Box 18"/>
          <p:cNvSpPr txBox="1">
            <a:spLocks noChangeArrowheads="1"/>
          </p:cNvSpPr>
          <p:nvPr/>
        </p:nvSpPr>
        <p:spPr bwMode="auto">
          <a:xfrm>
            <a:off x="1905000" y="2286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5       </a:t>
            </a:r>
          </a:p>
        </p:txBody>
      </p:sp>
      <p:sp>
        <p:nvSpPr>
          <p:cNvPr id="14352" name="Text Box 19"/>
          <p:cNvSpPr txBox="1">
            <a:spLocks noChangeArrowheads="1"/>
          </p:cNvSpPr>
          <p:nvPr/>
        </p:nvSpPr>
        <p:spPr bwMode="auto">
          <a:xfrm>
            <a:off x="5638800" y="4710113"/>
            <a:ext cx="609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4353" name="Text Box 20"/>
          <p:cNvSpPr txBox="1">
            <a:spLocks noChangeArrowheads="1"/>
          </p:cNvSpPr>
          <p:nvPr/>
        </p:nvSpPr>
        <p:spPr bwMode="auto">
          <a:xfrm>
            <a:off x="519113" y="3657600"/>
            <a:ext cx="556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Vậy         : 5 tấn 132 kg = </a:t>
            </a:r>
            <a:r>
              <a:rPr lang="en-US" sz="2000">
                <a:solidFill>
                  <a:schemeClr val="folHlink"/>
                </a:solidFill>
              </a:rPr>
              <a:t>5 , 132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14354" name="Text Box 21"/>
          <p:cNvSpPr txBox="1">
            <a:spLocks noChangeArrowheads="1"/>
          </p:cNvSpPr>
          <p:nvPr/>
        </p:nvSpPr>
        <p:spPr bwMode="auto">
          <a:xfrm>
            <a:off x="533400" y="41910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Ví dụ 2</a:t>
            </a:r>
            <a:r>
              <a:rPr lang="en-US" sz="2000">
                <a:solidFill>
                  <a:schemeClr val="tx2"/>
                </a:solidFill>
              </a:rPr>
              <a:t> :</a:t>
            </a:r>
          </a:p>
        </p:txBody>
      </p:sp>
      <p:sp>
        <p:nvSpPr>
          <p:cNvPr id="14355" name="Text Box 22"/>
          <p:cNvSpPr txBox="1">
            <a:spLocks noChangeArrowheads="1"/>
          </p:cNvSpPr>
          <p:nvPr/>
        </p:nvSpPr>
        <p:spPr bwMode="auto">
          <a:xfrm>
            <a:off x="3581400" y="528637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5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638175" y="5867400"/>
            <a:ext cx="556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Vậy        : 5 tấn 32 kg   = </a:t>
            </a:r>
            <a:r>
              <a:rPr lang="en-US" sz="2000"/>
              <a:t>5 , </a:t>
            </a:r>
            <a:r>
              <a:rPr lang="en-US" sz="2000">
                <a:solidFill>
                  <a:schemeClr val="folHlink"/>
                </a:solidFill>
              </a:rPr>
              <a:t>032</a:t>
            </a:r>
            <a:r>
              <a:rPr lang="en-US" sz="2000">
                <a:solidFill>
                  <a:schemeClr val="tx2"/>
                </a:solidFill>
              </a:rPr>
              <a:t> tấn        </a:t>
            </a:r>
          </a:p>
        </p:txBody>
      </p:sp>
      <p:sp>
        <p:nvSpPr>
          <p:cNvPr id="14357" name="Text Box 24"/>
          <p:cNvSpPr txBox="1">
            <a:spLocks noChangeArrowheads="1"/>
          </p:cNvSpPr>
          <p:nvPr/>
        </p:nvSpPr>
        <p:spPr bwMode="auto">
          <a:xfrm>
            <a:off x="1828800" y="4191000"/>
            <a:ext cx="586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Viết số đo thập phân thích hợp vào chỗ chấm:</a:t>
            </a:r>
          </a:p>
        </p:txBody>
      </p:sp>
      <p:sp>
        <p:nvSpPr>
          <p:cNvPr id="14358" name="Text Box 25"/>
          <p:cNvSpPr txBox="1">
            <a:spLocks noChangeArrowheads="1"/>
          </p:cNvSpPr>
          <p:nvPr/>
        </p:nvSpPr>
        <p:spPr bwMode="auto">
          <a:xfrm>
            <a:off x="2667000" y="46482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5 tấn 32 kg = . . . tấn</a:t>
            </a:r>
          </a:p>
        </p:txBody>
      </p:sp>
      <p:sp>
        <p:nvSpPr>
          <p:cNvPr id="14359" name="Text Box 26"/>
          <p:cNvSpPr txBox="1">
            <a:spLocks noChangeArrowheads="1"/>
          </p:cNvSpPr>
          <p:nvPr/>
        </p:nvSpPr>
        <p:spPr bwMode="auto">
          <a:xfrm>
            <a:off x="609600" y="5257800"/>
            <a:ext cx="739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Cách làm : 5 tấn 32 kg</a:t>
            </a:r>
          </a:p>
        </p:txBody>
      </p:sp>
      <p:grpSp>
        <p:nvGrpSpPr>
          <p:cNvPr id="14360" name="Group 27"/>
          <p:cNvGrpSpPr>
            <a:grpSpLocks/>
          </p:cNvGrpSpPr>
          <p:nvPr/>
        </p:nvGrpSpPr>
        <p:grpSpPr bwMode="auto">
          <a:xfrm>
            <a:off x="4038600" y="5067300"/>
            <a:ext cx="968375" cy="857250"/>
            <a:chOff x="3504" y="3216"/>
            <a:chExt cx="610" cy="540"/>
          </a:xfrm>
        </p:grpSpPr>
        <p:sp>
          <p:nvSpPr>
            <p:cNvPr id="14366" name="Text Box 28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32</a:t>
              </a:r>
            </a:p>
          </p:txBody>
        </p:sp>
        <p:sp>
          <p:nvSpPr>
            <p:cNvPr id="14367" name="Text Box 29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4368" name="Line 30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61" name="Text Box 31"/>
          <p:cNvSpPr txBox="1">
            <a:spLocks noChangeArrowheads="1"/>
          </p:cNvSpPr>
          <p:nvPr/>
        </p:nvSpPr>
        <p:spPr bwMode="auto">
          <a:xfrm>
            <a:off x="5410200" y="52578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5, 032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14362" name="Text Box 32"/>
          <p:cNvSpPr txBox="1">
            <a:spLocks noChangeArrowheads="1"/>
          </p:cNvSpPr>
          <p:nvPr/>
        </p:nvSpPr>
        <p:spPr bwMode="auto">
          <a:xfrm>
            <a:off x="4114800" y="5257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tấn</a:t>
            </a:r>
          </a:p>
        </p:txBody>
      </p:sp>
      <p:sp>
        <p:nvSpPr>
          <p:cNvPr id="14363" name="Text Box 33"/>
          <p:cNvSpPr txBox="1">
            <a:spLocks noChangeArrowheads="1"/>
          </p:cNvSpPr>
          <p:nvPr/>
        </p:nvSpPr>
        <p:spPr bwMode="auto">
          <a:xfrm>
            <a:off x="2120900" y="2270125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14364" name="Text Box 34"/>
          <p:cNvSpPr txBox="1">
            <a:spLocks noChangeArrowheads="1"/>
          </p:cNvSpPr>
          <p:nvPr/>
        </p:nvSpPr>
        <p:spPr bwMode="auto">
          <a:xfrm>
            <a:off x="4127500" y="2270125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14365" name="Text Box 35"/>
          <p:cNvSpPr txBox="1">
            <a:spLocks noChangeArrowheads="1"/>
          </p:cNvSpPr>
          <p:nvPr/>
        </p:nvSpPr>
        <p:spPr bwMode="auto">
          <a:xfrm>
            <a:off x="2514600" y="22733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132 kg = . .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/>
            </a:r>
            <a:b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đo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khối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lượng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dưới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dạng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thập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phân</a:t>
            </a:r>
            <a:endParaRPr lang="en-US" sz="2000" b="1" dirty="0">
              <a:solidFill>
                <a:srgbClr val="FF9417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33400" y="1828800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Bài 1: Viết số thập phân thích hợp vào chỗ chấm 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8600" y="22860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a) 4 tấn 562 kg = . . . tấn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533400" y="1219200"/>
            <a:ext cx="2133600" cy="609600"/>
          </a:xfrm>
          <a:prstGeom prst="horizontalScroll">
            <a:avLst>
              <a:gd name="adj" fmla="val 12500"/>
            </a:avLst>
          </a:prstGeom>
          <a:solidFill>
            <a:srgbClr val="6EF1F8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i="1" u="sng">
                <a:solidFill>
                  <a:schemeClr val="tx2"/>
                </a:solidFill>
              </a:rPr>
              <a:t>Thực hành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362200" y="2971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4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85800" y="29718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4 tấn 562 kg 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19400" y="2759075"/>
            <a:ext cx="968375" cy="857250"/>
            <a:chOff x="3504" y="3216"/>
            <a:chExt cx="610" cy="540"/>
          </a:xfrm>
        </p:grpSpPr>
        <p:sp>
          <p:nvSpPr>
            <p:cNvPr id="15371" name="Text Box 9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562</a:t>
              </a:r>
            </a:p>
          </p:txBody>
        </p:sp>
        <p:sp>
          <p:nvSpPr>
            <p:cNvPr id="15372" name="Text Box 10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5373" name="Line 11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038600" y="29718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4,562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819400" y="29718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tấn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0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3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54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6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66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6" grpId="1"/>
      <p:bldP spid="8197" grpId="0" animBg="1"/>
      <p:bldP spid="8197" grpId="1" animBg="1"/>
      <p:bldP spid="8198" grpId="0"/>
      <p:bldP spid="8198" grpId="1"/>
      <p:bldP spid="8199" grpId="0"/>
      <p:bldP spid="8199" grpId="1"/>
      <p:bldP spid="8204" grpId="0"/>
      <p:bldP spid="8204" grpId="1"/>
      <p:bldP spid="8205" grpId="0"/>
      <p:bldP spid="820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/>
            </a:r>
            <a:b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đo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khối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lượng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dưới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dạng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thập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phân</a:t>
            </a:r>
            <a:endParaRPr lang="en-US" sz="2000" b="1" dirty="0">
              <a:solidFill>
                <a:srgbClr val="FF9417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3400" y="1828800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Bài 1: Viết số thập phân thích hợp vào chỗ chấm 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2438400"/>
            <a:ext cx="647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b) 3 tấn 14 kg = . . . tấn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81000" y="3048000"/>
            <a:ext cx="647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c) 12 tấn 6 kg = . . . tấn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590800" y="4114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3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66800" y="41148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3 tấn 14 kg  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419600" y="41148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3,014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 sz="2000">
                <a:solidFill>
                  <a:schemeClr val="tx2"/>
                </a:solidFill>
              </a:rPr>
              <a:t>tấn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079750" y="408305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tấn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587625" y="5629275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12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987425" y="5600700"/>
            <a:ext cx="190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12 tấn 6 kg 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416425" y="56007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12,006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197225" y="56007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tấn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81000" y="3581400"/>
            <a:ext cx="647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b) 3 tấn 14 kg    = . . . tấn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04800" y="4876800"/>
            <a:ext cx="647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c) 12 tấn 6 kg   = . . . tấn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136900" y="3914775"/>
            <a:ext cx="968375" cy="857250"/>
            <a:chOff x="3504" y="3216"/>
            <a:chExt cx="610" cy="540"/>
          </a:xfrm>
        </p:grpSpPr>
        <p:sp>
          <p:nvSpPr>
            <p:cNvPr id="16405" name="Text Box 17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14</a:t>
              </a:r>
            </a:p>
          </p:txBody>
        </p:sp>
        <p:sp>
          <p:nvSpPr>
            <p:cNvPr id="16406" name="Text Box 18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6407" name="Line 19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225800" y="5416550"/>
            <a:ext cx="968375" cy="857250"/>
            <a:chOff x="3504" y="3216"/>
            <a:chExt cx="610" cy="540"/>
          </a:xfrm>
        </p:grpSpPr>
        <p:sp>
          <p:nvSpPr>
            <p:cNvPr id="16402" name="Text Box 21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 6</a:t>
              </a:r>
            </a:p>
          </p:txBody>
        </p:sp>
        <p:sp>
          <p:nvSpPr>
            <p:cNvPr id="16403" name="Text Box 22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6404" name="Line 23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86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26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980"/>
                            </p:stCondLst>
                            <p:childTnLst>
                              <p:par>
                                <p:cTn id="5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60"/>
                            </p:stCondLst>
                            <p:childTnLst>
                              <p:par>
                                <p:cTn id="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4220"/>
                            </p:stCondLst>
                            <p:childTnLst>
                              <p:par>
                                <p:cTn id="7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4720"/>
                            </p:stCondLst>
                            <p:childTnLst>
                              <p:par>
                                <p:cTn id="7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4880"/>
                            </p:stCondLst>
                            <p:childTnLst>
                              <p:par>
                                <p:cTn id="8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  <p:bldP spid="9224" grpId="0"/>
      <p:bldP spid="9225" grpId="0"/>
      <p:bldP spid="9226" grpId="0"/>
      <p:bldP spid="9227" grpId="0"/>
      <p:bldP spid="9228" grpId="0"/>
      <p:bldP spid="9229" grpId="0"/>
      <p:bldP spid="9230" grpId="0"/>
      <p:bldP spid="9231" grpId="0"/>
      <p:bldP spid="923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0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/>
            </a:r>
            <a:br>
              <a:rPr lang="en-US" sz="2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đo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khối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lượng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dưới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dạng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thập</a:t>
            </a:r>
            <a:r>
              <a:rPr lang="en-US" sz="2000" b="1" dirty="0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rgbClr val="FF9417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phân</a:t>
            </a:r>
            <a:endParaRPr lang="en-US" sz="2000" b="1" dirty="0">
              <a:solidFill>
                <a:srgbClr val="FF9417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3400" y="1828800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Bài 1: Viết số thập phân thích hợp vào chỗ chấm :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" y="22860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d) 500 kg = . . . tấn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500 kg = 	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09800" y="2590800"/>
            <a:ext cx="968375" cy="857250"/>
            <a:chOff x="3504" y="3216"/>
            <a:chExt cx="610" cy="540"/>
          </a:xfrm>
        </p:grpSpPr>
        <p:sp>
          <p:nvSpPr>
            <p:cNvPr id="17430" name="Text Box 7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500</a:t>
              </a:r>
            </a:p>
          </p:txBody>
        </p:sp>
        <p:sp>
          <p:nvSpPr>
            <p:cNvPr id="17431" name="Text Box 8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7432" name="Line 9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378075" y="28067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tấn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200400" y="2819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0,500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648200" y="2805113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chemeClr val="folHlink"/>
                </a:solidFill>
              </a:rPr>
              <a:t>0,5</a:t>
            </a:r>
            <a:r>
              <a:rPr lang="en-US" sz="2000">
                <a:solidFill>
                  <a:schemeClr val="tx2"/>
                </a:solidFill>
              </a:rPr>
              <a:t> tấn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447800" y="3962400"/>
            <a:ext cx="152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48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62000" y="3962400"/>
            <a:ext cx="152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480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133600" y="3962400"/>
            <a:ext cx="152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48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819400" y="3886200"/>
            <a:ext cx="152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5400">
                <a:solidFill>
                  <a:schemeClr val="tx2"/>
                </a:solidFill>
              </a:rPr>
              <a:t>kg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270125" y="53340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</a:rPr>
              <a:t>kg</a:t>
            </a: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2895600" y="49688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1371600" y="53340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</a:rPr>
              <a:t>yến</a:t>
            </a: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2209800" y="495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762000" y="53340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</a:rPr>
              <a:t>tạ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1447800" y="49387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6200" y="53340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400">
                <a:solidFill>
                  <a:srgbClr val="FF00FF"/>
                </a:solidFill>
              </a:rPr>
              <a:t>tấn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810000" y="3962400"/>
            <a:ext cx="3429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5400">
                <a:solidFill>
                  <a:schemeClr val="tx2"/>
                </a:solidFill>
              </a:rPr>
              <a:t>= </a:t>
            </a:r>
            <a:r>
              <a:rPr lang="en-US" sz="5400">
                <a:solidFill>
                  <a:schemeClr val="folHlink"/>
                </a:solidFill>
              </a:rPr>
              <a:t>0,5</a:t>
            </a:r>
            <a:r>
              <a:rPr lang="en-US" sz="5400">
                <a:solidFill>
                  <a:schemeClr val="tx2"/>
                </a:solidFill>
              </a:rPr>
              <a:t> tấn</a:t>
            </a: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8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94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102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102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102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50" grpId="0"/>
      <p:bldP spid="10251" grpId="0"/>
      <p:bldP spid="10252" grpId="0"/>
      <p:bldP spid="10253" grpId="0"/>
      <p:bldP spid="10253" grpId="1"/>
      <p:bldP spid="10254" grpId="0"/>
      <p:bldP spid="10254" grpId="1"/>
      <p:bldP spid="10255" grpId="0"/>
      <p:bldP spid="10255" grpId="1"/>
      <p:bldP spid="10256" grpId="0"/>
      <p:bldP spid="10257" grpId="0"/>
      <p:bldP spid="10258" grpId="0" animBg="1"/>
      <p:bldP spid="10259" grpId="0"/>
      <p:bldP spid="10260" grpId="0" animBg="1"/>
      <p:bldP spid="10261" grpId="0"/>
      <p:bldP spid="10262" grpId="0" animBg="1"/>
      <p:bldP spid="10263" grpId="0"/>
      <p:bldP spid="102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endParaRPr lang="en-US" b="1" u="sng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 eaLnBrk="0" hangingPunct="0">
              <a:defRPr/>
            </a:pP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đo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khối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lượng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dưới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dạng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thập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phân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Bài 2 :</a:t>
            </a:r>
            <a:r>
              <a:rPr lang="en-US" sz="2000">
                <a:solidFill>
                  <a:schemeClr val="tx2"/>
                </a:solidFill>
              </a:rPr>
              <a:t> Viết các số đo sau dưới dạng số thập phân 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57200" y="1676400"/>
            <a:ext cx="2514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Tx/>
              <a:buAutoNum type="alphaLcParenR"/>
            </a:pPr>
            <a:r>
              <a:rPr lang="en-US" sz="2000">
                <a:solidFill>
                  <a:schemeClr val="tx2"/>
                </a:solidFill>
              </a:rPr>
              <a:t>Có đơn vị đo là 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38200" y="2743200"/>
            <a:ext cx="6172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33400" y="28956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2 kg 50 g  = 2	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781300" y="2667000"/>
            <a:ext cx="968375" cy="857250"/>
            <a:chOff x="3504" y="3216"/>
            <a:chExt cx="610" cy="540"/>
          </a:xfrm>
        </p:grpSpPr>
        <p:sp>
          <p:nvSpPr>
            <p:cNvPr id="18468" name="Text Box 8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50</a:t>
              </a:r>
            </a:p>
          </p:txBody>
        </p:sp>
        <p:sp>
          <p:nvSpPr>
            <p:cNvPr id="18469" name="Text Box 9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8470" name="Line 10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882900" y="28194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kg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733800" y="2852738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2, 05 0</a:t>
            </a:r>
            <a:r>
              <a:rPr lang="en-US" sz="2000">
                <a:solidFill>
                  <a:schemeClr val="tx2"/>
                </a:solidFill>
              </a:rPr>
              <a:t> kg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334000" y="2833688"/>
            <a:ext cx="350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1600">
                <a:solidFill>
                  <a:schemeClr val="tx2"/>
                </a:solidFill>
              </a:rPr>
              <a:t>=  </a:t>
            </a:r>
            <a:r>
              <a:rPr lang="en-US" sz="2000">
                <a:solidFill>
                  <a:srgbClr val="FFFF00"/>
                </a:solidFill>
              </a:rPr>
              <a:t>2,05</a:t>
            </a:r>
            <a:r>
              <a:rPr lang="en-US" sz="2000">
                <a:solidFill>
                  <a:schemeClr val="accent2"/>
                </a:solidFill>
              </a:rPr>
              <a:t> </a:t>
            </a:r>
            <a:r>
              <a:rPr lang="en-US" sz="2000">
                <a:solidFill>
                  <a:schemeClr val="tx2"/>
                </a:solidFill>
              </a:rPr>
              <a:t>kg</a:t>
            </a:r>
          </a:p>
        </p:txBody>
      </p:sp>
      <p:sp>
        <p:nvSpPr>
          <p:cNvPr id="18443" name="Text Box 14"/>
          <p:cNvSpPr txBox="1">
            <a:spLocks noChangeArrowheads="1"/>
          </p:cNvSpPr>
          <p:nvPr/>
        </p:nvSpPr>
        <p:spPr bwMode="auto">
          <a:xfrm>
            <a:off x="304800" y="3429000"/>
            <a:ext cx="6172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81000" y="3748088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45 kg 23 g  = 45	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917825" y="3519488"/>
            <a:ext cx="968375" cy="857250"/>
            <a:chOff x="3504" y="3216"/>
            <a:chExt cx="610" cy="540"/>
          </a:xfrm>
        </p:grpSpPr>
        <p:sp>
          <p:nvSpPr>
            <p:cNvPr id="18465" name="Text Box 17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23</a:t>
              </a:r>
            </a:p>
          </p:txBody>
        </p:sp>
        <p:sp>
          <p:nvSpPr>
            <p:cNvPr id="18466" name="Text Box 18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8467" name="Line 19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2882900" y="3736975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kg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3671888" y="37338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45,023</a:t>
            </a:r>
            <a:r>
              <a:rPr lang="en-US" sz="2000">
                <a:solidFill>
                  <a:schemeClr val="tx2"/>
                </a:solidFill>
              </a:rPr>
              <a:t> kg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381000" y="45720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10 kg 3 g    = 10	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917825" y="4343400"/>
            <a:ext cx="968375" cy="857250"/>
            <a:chOff x="3504" y="3216"/>
            <a:chExt cx="610" cy="540"/>
          </a:xfrm>
        </p:grpSpPr>
        <p:sp>
          <p:nvSpPr>
            <p:cNvPr id="18462" name="Text Box 24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3</a:t>
              </a:r>
            </a:p>
          </p:txBody>
        </p:sp>
        <p:sp>
          <p:nvSpPr>
            <p:cNvPr id="18463" name="Text Box 25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8464" name="Line 26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901950" y="4556125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kg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3671888" y="4557713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10,003</a:t>
            </a:r>
            <a:r>
              <a:rPr lang="en-US" sz="2000">
                <a:solidFill>
                  <a:schemeClr val="tx2"/>
                </a:solidFill>
              </a:rPr>
              <a:t> kg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838200" y="5500688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500 g    = 	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743200" y="5272088"/>
            <a:ext cx="968375" cy="857250"/>
            <a:chOff x="3504" y="3216"/>
            <a:chExt cx="610" cy="540"/>
          </a:xfrm>
        </p:grpSpPr>
        <p:sp>
          <p:nvSpPr>
            <p:cNvPr id="18459" name="Text Box 31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500</a:t>
              </a:r>
            </a:p>
          </p:txBody>
        </p:sp>
        <p:sp>
          <p:nvSpPr>
            <p:cNvPr id="18460" name="Text Box 32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1000</a:t>
              </a:r>
            </a:p>
          </p:txBody>
        </p:sp>
        <p:sp>
          <p:nvSpPr>
            <p:cNvPr id="18461" name="Line 33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2822575" y="54737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kg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3581400" y="5486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0,500</a:t>
            </a:r>
            <a:r>
              <a:rPr lang="en-US" sz="2000">
                <a:solidFill>
                  <a:schemeClr val="tx2"/>
                </a:solidFill>
              </a:rPr>
              <a:t> kg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5029200" y="5486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0,5</a:t>
            </a:r>
            <a:r>
              <a:rPr lang="en-US" sz="2000">
                <a:solidFill>
                  <a:schemeClr val="tx2"/>
                </a:solidFill>
              </a:rPr>
              <a:t> kg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2362200" y="1676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</a:rPr>
              <a:t>ki – lô - gam</a:t>
            </a: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304800" y="2057400"/>
            <a:ext cx="800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2 kg 50 g ;		45 kg 23 g ; 	  10kg 3 g ;	  500g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4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autoRev="1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4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80"/>
                            </p:stCondLst>
                            <p:childTnLst>
                              <p:par>
                                <p:cTn id="5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7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40"/>
                            </p:stCondLst>
                            <p:childTnLst>
                              <p:par>
                                <p:cTn id="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60"/>
                            </p:stCondLst>
                            <p:childTnLst>
                              <p:par>
                                <p:cTn id="8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9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9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10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740"/>
                            </p:stCondLst>
                            <p:childTnLst>
                              <p:par>
                                <p:cTn id="1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1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70" grpId="0"/>
      <p:bldP spid="11275" grpId="0"/>
      <p:bldP spid="11276" grpId="0"/>
      <p:bldP spid="11277" grpId="0"/>
      <p:bldP spid="11279" grpId="0"/>
      <p:bldP spid="11284" grpId="0"/>
      <p:bldP spid="11285" grpId="0"/>
      <p:bldP spid="11286" grpId="0"/>
      <p:bldP spid="11291" grpId="0"/>
      <p:bldP spid="11292" grpId="0"/>
      <p:bldP spid="11293" grpId="0"/>
      <p:bldP spid="11298" grpId="0"/>
      <p:bldP spid="11299" grpId="0"/>
      <p:bldP spid="11300" grpId="0"/>
      <p:bldP spid="11301" grpId="0"/>
      <p:bldP spid="11301" grpId="1"/>
      <p:bldP spid="113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/>
            </a:r>
            <a:b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</a:br>
            <a:r>
              <a:rPr lang="en-US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Toán</a:t>
            </a:r>
            <a:endParaRPr lang="en-US" b="1" u="sng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 eaLnBrk="0" hangingPunct="0">
              <a:defRPr/>
            </a:pP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Viết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đo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khối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lượng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dưới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dạng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số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thập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phân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7772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u="sng">
                <a:solidFill>
                  <a:schemeClr val="tx2"/>
                </a:solidFill>
              </a:rPr>
              <a:t>Bài 2 :</a:t>
            </a:r>
            <a:r>
              <a:rPr lang="en-US" sz="2000">
                <a:solidFill>
                  <a:schemeClr val="tx2"/>
                </a:solidFill>
              </a:rPr>
              <a:t> Viết các số đo sau dưới dạng số thập phân :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81000" y="16764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b) Có đơn vị đo là      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838200" y="2743200"/>
            <a:ext cx="6172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3400" y="28956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2 tạ 50 kg  = 2	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781300" y="2667000"/>
            <a:ext cx="968375" cy="857250"/>
            <a:chOff x="3504" y="3216"/>
            <a:chExt cx="610" cy="540"/>
          </a:xfrm>
        </p:grpSpPr>
        <p:sp>
          <p:nvSpPr>
            <p:cNvPr id="19493" name="Text Box 8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50</a:t>
              </a:r>
            </a:p>
          </p:txBody>
        </p:sp>
        <p:sp>
          <p:nvSpPr>
            <p:cNvPr id="19494" name="Text Box 9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100</a:t>
              </a:r>
            </a:p>
          </p:txBody>
        </p:sp>
        <p:sp>
          <p:nvSpPr>
            <p:cNvPr id="19495" name="Line 10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682875" y="2847975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tạ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371850" y="285115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2, 50</a:t>
            </a:r>
            <a:r>
              <a:rPr lang="en-US" sz="2000">
                <a:solidFill>
                  <a:schemeClr val="tx2"/>
                </a:solidFill>
              </a:rPr>
              <a:t> tạ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724400" y="2833688"/>
            <a:ext cx="350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 </a:t>
            </a:r>
            <a:r>
              <a:rPr lang="en-US" sz="2000">
                <a:solidFill>
                  <a:srgbClr val="FFFF00"/>
                </a:solidFill>
              </a:rPr>
              <a:t>2,5</a:t>
            </a:r>
            <a:r>
              <a:rPr lang="en-US" sz="2000">
                <a:solidFill>
                  <a:schemeClr val="tx2"/>
                </a:solidFill>
              </a:rPr>
              <a:t> tạ</a:t>
            </a:r>
          </a:p>
        </p:txBody>
      </p:sp>
      <p:sp>
        <p:nvSpPr>
          <p:cNvPr id="19467" name="Text Box 14"/>
          <p:cNvSpPr txBox="1">
            <a:spLocks noChangeArrowheads="1"/>
          </p:cNvSpPr>
          <p:nvPr/>
        </p:nvSpPr>
        <p:spPr bwMode="auto">
          <a:xfrm>
            <a:off x="304800" y="3429000"/>
            <a:ext cx="6172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>
              <a:solidFill>
                <a:schemeClr val="tx2"/>
              </a:solidFill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71513" y="3748088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3 tạ 3 kg  = 3	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841625" y="3548063"/>
            <a:ext cx="968375" cy="857250"/>
            <a:chOff x="3504" y="3216"/>
            <a:chExt cx="610" cy="540"/>
          </a:xfrm>
        </p:grpSpPr>
        <p:sp>
          <p:nvSpPr>
            <p:cNvPr id="19490" name="Text Box 17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 3</a:t>
              </a:r>
            </a:p>
          </p:txBody>
        </p:sp>
        <p:sp>
          <p:nvSpPr>
            <p:cNvPr id="19491" name="Text Box 18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100</a:t>
              </a:r>
            </a:p>
          </p:txBody>
        </p:sp>
        <p:sp>
          <p:nvSpPr>
            <p:cNvPr id="19492" name="Line 19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2895600" y="37338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tạ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3505200" y="37338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3,03</a:t>
            </a:r>
            <a:r>
              <a:rPr lang="en-US" sz="2000">
                <a:solidFill>
                  <a:schemeClr val="tx2"/>
                </a:solidFill>
              </a:rPr>
              <a:t> tạ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1111250" y="4572000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34 kg  = 	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667000" y="4343400"/>
            <a:ext cx="968375" cy="857250"/>
            <a:chOff x="3504" y="3216"/>
            <a:chExt cx="610" cy="540"/>
          </a:xfrm>
        </p:grpSpPr>
        <p:sp>
          <p:nvSpPr>
            <p:cNvPr id="19487" name="Text Box 24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34</a:t>
              </a:r>
            </a:p>
          </p:txBody>
        </p:sp>
        <p:sp>
          <p:nvSpPr>
            <p:cNvPr id="19488" name="Text Box 25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100</a:t>
              </a:r>
            </a:p>
          </p:txBody>
        </p:sp>
        <p:sp>
          <p:nvSpPr>
            <p:cNvPr id="19489" name="Line 26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2622550" y="4543425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tạ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451225" y="452755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0,34 </a:t>
            </a:r>
            <a:r>
              <a:rPr lang="en-US" sz="2000">
                <a:solidFill>
                  <a:schemeClr val="tx2"/>
                </a:solidFill>
              </a:rPr>
              <a:t>tạ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790575" y="5500688"/>
            <a:ext cx="403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450 kg    = 	</a:t>
            </a:r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743200" y="5272088"/>
            <a:ext cx="968375" cy="857250"/>
            <a:chOff x="3504" y="3216"/>
            <a:chExt cx="610" cy="540"/>
          </a:xfrm>
        </p:grpSpPr>
        <p:sp>
          <p:nvSpPr>
            <p:cNvPr id="19484" name="Text Box 31"/>
            <p:cNvSpPr txBox="1">
              <a:spLocks noChangeArrowheads="1"/>
            </p:cNvSpPr>
            <p:nvPr/>
          </p:nvSpPr>
          <p:spPr bwMode="auto">
            <a:xfrm>
              <a:off x="3552" y="3216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450</a:t>
              </a:r>
            </a:p>
          </p:txBody>
        </p:sp>
        <p:sp>
          <p:nvSpPr>
            <p:cNvPr id="19485" name="Text Box 32"/>
            <p:cNvSpPr txBox="1">
              <a:spLocks noChangeArrowheads="1"/>
            </p:cNvSpPr>
            <p:nvPr/>
          </p:nvSpPr>
          <p:spPr bwMode="auto">
            <a:xfrm>
              <a:off x="3504" y="3504"/>
              <a:ext cx="56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chemeClr val="tx2"/>
                  </a:solidFill>
                </a:rPr>
                <a:t> 100</a:t>
              </a:r>
            </a:p>
          </p:txBody>
        </p:sp>
        <p:sp>
          <p:nvSpPr>
            <p:cNvPr id="19486" name="Line 33"/>
            <p:cNvSpPr>
              <a:spLocks noChangeShapeType="1"/>
            </p:cNvSpPr>
            <p:nvPr/>
          </p:nvSpPr>
          <p:spPr bwMode="auto">
            <a:xfrm flipV="1">
              <a:off x="3552" y="35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2667000" y="5472113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          tạ</a:t>
            </a: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3276600" y="5500688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4,50</a:t>
            </a:r>
            <a:r>
              <a:rPr lang="en-US" sz="2000">
                <a:solidFill>
                  <a:schemeClr val="tx2"/>
                </a:solidFill>
              </a:rPr>
              <a:t> tạ </a:t>
            </a: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4433888" y="5500688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= </a:t>
            </a:r>
            <a:r>
              <a:rPr lang="en-US" sz="2000">
                <a:solidFill>
                  <a:srgbClr val="FFFF00"/>
                </a:solidFill>
              </a:rPr>
              <a:t>4,5</a:t>
            </a:r>
            <a:r>
              <a:rPr lang="en-US" sz="2000">
                <a:solidFill>
                  <a:schemeClr val="accent2"/>
                </a:solidFill>
              </a:rPr>
              <a:t> </a:t>
            </a:r>
            <a:r>
              <a:rPr lang="en-US" sz="2000">
                <a:solidFill>
                  <a:schemeClr val="tx2"/>
                </a:solidFill>
              </a:rPr>
              <a:t>tạ</a:t>
            </a: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2682875" y="1676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tạ </a:t>
            </a: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2695575" y="16637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tạ</a:t>
            </a:r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609600" y="2057400"/>
            <a:ext cx="853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00100" lvl="1" indent="-342900" eaLnBrk="0" hangingPunct="0"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</a:rPr>
              <a:t>2 tạ  50 kg ;	3 tạ 3 kg ; 	  34 kg ;	 450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500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500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500"/>
                                        <p:tgtEl>
                                          <p:spTgt spid="12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20"/>
                            </p:stCondLst>
                            <p:childTnLst>
                              <p:par>
                                <p:cTn id="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7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7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80"/>
                            </p:stCondLst>
                            <p:childTnLst>
                              <p:par>
                                <p:cTn id="8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9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740"/>
                            </p:stCondLst>
                            <p:childTnLst>
                              <p:par>
                                <p:cTn id="9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23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10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12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123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1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780"/>
                            </p:stCondLst>
                            <p:childTnLst>
                              <p:par>
                                <p:cTn id="1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12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4" grpId="0"/>
      <p:bldP spid="12299" grpId="0"/>
      <p:bldP spid="12300" grpId="0"/>
      <p:bldP spid="12301" grpId="0"/>
      <p:bldP spid="12303" grpId="0"/>
      <p:bldP spid="12308" grpId="0"/>
      <p:bldP spid="12309" grpId="0"/>
      <p:bldP spid="12310" grpId="0"/>
      <p:bldP spid="12315" grpId="0"/>
      <p:bldP spid="12316" grpId="0"/>
      <p:bldP spid="12317" grpId="0"/>
      <p:bldP spid="12322" grpId="0"/>
      <p:bldP spid="12323" grpId="0"/>
      <p:bldP spid="12324" grpId="0"/>
      <p:bldP spid="12325" grpId="0"/>
      <p:bldP spid="12326" grpId="0"/>
      <p:bldP spid="1232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987</Words>
  <Application>Microsoft Office PowerPoint</Application>
  <PresentationFormat>On-screen Show (4:3)</PresentationFormat>
  <Paragraphs>264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Franklin Gothic Medium</vt:lpstr>
      <vt:lpstr>Franklin Gothic Book</vt:lpstr>
      <vt:lpstr>Wingdings 2</vt:lpstr>
      <vt:lpstr>Calibri</vt:lpstr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LuuTuyen16</dc:creator>
  <cp:lastModifiedBy>CSTeam</cp:lastModifiedBy>
  <cp:revision>6</cp:revision>
  <dcterms:created xsi:type="dcterms:W3CDTF">2008-10-23T14:04:03Z</dcterms:created>
  <dcterms:modified xsi:type="dcterms:W3CDTF">2016-06-30T03:35:24Z</dcterms:modified>
</cp:coreProperties>
</file>